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2" r:id="rId1"/>
  </p:sldMasterIdLst>
  <p:handoutMasterIdLst>
    <p:handoutMasterId r:id="rId18"/>
  </p:handoutMasterIdLst>
  <p:sldIdLst>
    <p:sldId id="326" r:id="rId2"/>
    <p:sldId id="303" r:id="rId3"/>
    <p:sldId id="284" r:id="rId4"/>
    <p:sldId id="318" r:id="rId5"/>
    <p:sldId id="327" r:id="rId6"/>
    <p:sldId id="312" r:id="rId7"/>
    <p:sldId id="319" r:id="rId8"/>
    <p:sldId id="322" r:id="rId9"/>
    <p:sldId id="323" r:id="rId10"/>
    <p:sldId id="324" r:id="rId11"/>
    <p:sldId id="325" r:id="rId12"/>
    <p:sldId id="309" r:id="rId13"/>
    <p:sldId id="310" r:id="rId14"/>
    <p:sldId id="329" r:id="rId15"/>
    <p:sldId id="311" r:id="rId16"/>
    <p:sldId id="316" r:id="rId1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9900CC"/>
    <a:srgbClr val="CCFFFF"/>
    <a:srgbClr val="FFFFB9"/>
    <a:srgbClr val="FFCCFF"/>
    <a:srgbClr val="3399FF"/>
    <a:srgbClr val="FF0066"/>
    <a:srgbClr val="FF6600"/>
    <a:srgbClr val="00CC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1" d="100"/>
          <a:sy n="51" d="100"/>
        </p:scale>
        <p:origin x="26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sz="1600" dirty="0"/>
              <a:t>刷牙</a:t>
            </a:r>
            <a:r>
              <a:rPr lang="en-US" sz="1600" dirty="0"/>
              <a:t>-</a:t>
            </a:r>
            <a:r>
              <a:rPr lang="zh-TW" sz="1600" dirty="0"/>
              <a:t>步驟你要知</a:t>
            </a:r>
            <a:r>
              <a:rPr lang="en-US" sz="1600" dirty="0"/>
              <a:t>(</a:t>
            </a:r>
            <a:r>
              <a:rPr lang="zh-TW" sz="1600" dirty="0"/>
              <a:t>進階</a:t>
            </a:r>
            <a:r>
              <a:rPr lang="en-US" sz="1600" dirty="0"/>
              <a:t>)</a:t>
            </a:r>
          </a:p>
        </c:rich>
      </c:tx>
      <c:layout>
        <c:manualLayout>
          <c:xMode val="edge"/>
          <c:yMode val="edge"/>
          <c:x val="0.1799738598564285"/>
          <c:y val="1.8985221203307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HK"/>
        </a:p>
      </c:txPr>
    </c:title>
    <c:autoTitleDeleted val="0"/>
    <c:plotArea>
      <c:layout>
        <c:manualLayout>
          <c:layoutTarget val="inner"/>
          <c:xMode val="edge"/>
          <c:yMode val="edge"/>
          <c:x val="5.34252845778296E-2"/>
          <c:y val="0.11073426602960264"/>
          <c:w val="0.90375840631286364"/>
          <c:h val="0.70983122465728954"/>
        </c:manualLayout>
      </c:layout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學生A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H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工作表1!$A$2:$A$11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工作表1!$B$2:$B$11</c:f>
              <c:numCache>
                <c:formatCode>General</c:formatCode>
                <c:ptCount val="10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285-4FDD-929A-D4B3E6EAC265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欄1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H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工作表1!$A$2:$A$11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工作表1!$C$2:$C$11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285-4FDD-929A-D4B3E6EAC265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欄2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H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工作表1!$A$2:$A$11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工作表1!$D$2:$D$11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285-4FDD-929A-D4B3E6EAC265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欄3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HK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工作表1!$A$2:$A$11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工作表1!$E$2:$E$11</c:f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285-4FDD-929A-D4B3E6EAC26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78267488"/>
        <c:axId val="478262392"/>
      </c:lineChart>
      <c:catAx>
        <c:axId val="47826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HK"/>
          </a:p>
        </c:txPr>
        <c:crossAx val="478262392"/>
        <c:crosses val="autoZero"/>
        <c:auto val="1"/>
        <c:lblAlgn val="ctr"/>
        <c:lblOffset val="100"/>
        <c:noMultiLvlLbl val="0"/>
      </c:catAx>
      <c:valAx>
        <c:axId val="47826239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7826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744732230052047"/>
          <c:y val="0.68400105683862666"/>
          <c:w val="0.25255253137319822"/>
          <c:h val="0.1439216563627624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HK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H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1200" dirty="0"/>
              <a:t>刷牙</a:t>
            </a:r>
            <a:r>
              <a:rPr lang="en-US" altLang="zh-TW" sz="1200" dirty="0"/>
              <a:t>-</a:t>
            </a:r>
            <a:r>
              <a:rPr lang="zh-TW" altLang="en-US" sz="1200" dirty="0"/>
              <a:t>步驟你要知</a:t>
            </a:r>
            <a:r>
              <a:rPr lang="en-US" altLang="zh-TW" sz="1200" dirty="0" smtClean="0"/>
              <a:t>(</a:t>
            </a:r>
            <a:r>
              <a:rPr lang="zh-TW" altLang="en-US" sz="1200" dirty="0" smtClean="0"/>
              <a:t>進階</a:t>
            </a:r>
            <a:r>
              <a:rPr lang="en-US" altLang="zh-TW" sz="1200" dirty="0"/>
              <a:t>) </a:t>
            </a:r>
            <a:r>
              <a:rPr lang="zh-TW" altLang="en-US" sz="1200" dirty="0"/>
              <a:t>題一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HK"/>
        </a:p>
      </c:txPr>
    </c:title>
    <c:autoTitleDeleted val="0"/>
    <c:plotArea>
      <c:layout>
        <c:manualLayout>
          <c:layoutTarget val="inner"/>
          <c:xMode val="edge"/>
          <c:yMode val="edge"/>
          <c:x val="0.20705465933681702"/>
          <c:y val="0.15867958448756522"/>
          <c:w val="0.52224801187456793"/>
          <c:h val="0.76413835092259363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刷牙-步驟你要知(高階) 題一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880-4C1E-9B57-E240C48B90D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880-4C1E-9B57-E240C48B90D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HK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工作表1!$A$2:$A$3</c:f>
              <c:strCache>
                <c:ptCount val="2"/>
                <c:pt idx="0">
                  <c:v>T</c:v>
                </c:pt>
                <c:pt idx="1">
                  <c:v>F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3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880-4C1E-9B57-E240C48B90D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zh-HK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zh-H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03364-49CE-4238-9DA3-3E6CD59C9D34}" type="datetimeFigureOut">
              <a:rPr lang="zh-HK" altLang="en-US" smtClean="0"/>
              <a:t>23/5/2019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0B10F-222E-4AE7-9D36-3BD65331D80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21502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127274"/>
          </a:xfrm>
        </p:spPr>
        <p:txBody>
          <a:bodyPr anchor="b"/>
          <a:lstStyle>
            <a:lvl1pPr algn="ctr">
              <a:defRPr sz="45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319976"/>
            <a:ext cx="6858000" cy="942536"/>
          </a:xfrm>
        </p:spPr>
        <p:txBody>
          <a:bodyPr/>
          <a:lstStyle>
            <a:lvl1pPr marL="0" indent="0" algn="ctr">
              <a:buNone/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02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3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730890"/>
            <a:ext cx="7080445" cy="1196387"/>
          </a:xfrm>
        </p:spPr>
        <p:txBody>
          <a:bodyPr/>
          <a:lstStyle>
            <a:lvl1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2067954"/>
            <a:ext cx="7080445" cy="4474773"/>
          </a:xfrm>
        </p:spPr>
        <p:txBody>
          <a:bodyPr/>
          <a:lstStyle>
            <a:lvl1pPr marL="0" indent="0">
              <a:buNone/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HK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637" y="5444338"/>
            <a:ext cx="1322363" cy="1413662"/>
          </a:xfrm>
          <a:prstGeom prst="rect">
            <a:avLst/>
          </a:prstGeom>
        </p:spPr>
      </p:pic>
      <p:grpSp>
        <p:nvGrpSpPr>
          <p:cNvPr id="11" name="群組 10"/>
          <p:cNvGrpSpPr/>
          <p:nvPr userDrawn="1"/>
        </p:nvGrpSpPr>
        <p:grpSpPr>
          <a:xfrm>
            <a:off x="5763598" y="5589929"/>
            <a:ext cx="2127100" cy="1234024"/>
            <a:chOff x="5763598" y="5589929"/>
            <a:chExt cx="2127100" cy="1234024"/>
          </a:xfrm>
        </p:grpSpPr>
        <p:grpSp>
          <p:nvGrpSpPr>
            <p:cNvPr id="12" name="群組 11"/>
            <p:cNvGrpSpPr/>
            <p:nvPr/>
          </p:nvGrpSpPr>
          <p:grpSpPr>
            <a:xfrm>
              <a:off x="5961471" y="6153467"/>
              <a:ext cx="1331986" cy="653472"/>
              <a:chOff x="5961471" y="6153467"/>
              <a:chExt cx="1331986" cy="653472"/>
            </a:xfrm>
          </p:grpSpPr>
          <p:sp>
            <p:nvSpPr>
              <p:cNvPr id="20" name="矩形 19"/>
              <p:cNvSpPr/>
              <p:nvPr/>
            </p:nvSpPr>
            <p:spPr>
              <a:xfrm rot="21237453">
                <a:off x="5961471" y="6153467"/>
                <a:ext cx="74531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>
                    <a:ln w="12700">
                      <a:noFill/>
                      <a:prstDash val="solid"/>
                    </a:ln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「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 rot="21237453">
                <a:off x="6548138" y="6222164"/>
                <a:ext cx="74531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ln w="12700">
                      <a:noFill/>
                      <a:prstDash val="solid"/>
                    </a:ln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」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" name="群組 12"/>
            <p:cNvGrpSpPr/>
            <p:nvPr/>
          </p:nvGrpSpPr>
          <p:grpSpPr>
            <a:xfrm>
              <a:off x="5763598" y="5589929"/>
              <a:ext cx="2127100" cy="1234024"/>
              <a:chOff x="5789356" y="5602522"/>
              <a:chExt cx="2127100" cy="1234024"/>
            </a:xfrm>
          </p:grpSpPr>
          <p:sp>
            <p:nvSpPr>
              <p:cNvPr id="14" name="矩形 13"/>
              <p:cNvSpPr/>
              <p:nvPr/>
            </p:nvSpPr>
            <p:spPr>
              <a:xfrm rot="21232866">
                <a:off x="6569132" y="5636535"/>
                <a:ext cx="595035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cap="none" spc="0" dirty="0" smtClean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我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852158">
                <a:off x="7051415" y="5602522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的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 rot="21237453">
                <a:off x="5789356" y="6179268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生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 rot="280606">
                <a:off x="6334673" y="6193785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>
                    <a:ln w="12700">
                      <a:noFill/>
                      <a:prstDash val="solid"/>
                    </a:ln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活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6877510" y="6111468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日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 rot="268023">
                <a:off x="7321420" y="6251771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記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2389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11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97" y="0"/>
            <a:ext cx="6171321" cy="310896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29" y="1364786"/>
            <a:ext cx="3317925" cy="167148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84" y="1364786"/>
            <a:ext cx="3317925" cy="1671489"/>
          </a:xfrm>
          <a:prstGeom prst="rect">
            <a:avLst/>
          </a:prstGeom>
        </p:spPr>
      </p:pic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54185"/>
          </a:xfrm>
        </p:spPr>
        <p:txBody>
          <a:bodyPr/>
          <a:lstStyle>
            <a:lvl1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1128590"/>
          </a:xfrm>
        </p:spPr>
        <p:txBody>
          <a:bodyPr/>
          <a:lstStyle>
            <a:lvl1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algn="ctr"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HK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178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811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637" y="5444338"/>
            <a:ext cx="1322363" cy="141366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6786" y="702750"/>
            <a:ext cx="6531805" cy="1325563"/>
          </a:xfrm>
        </p:spPr>
        <p:txBody>
          <a:bodyPr>
            <a:normAutofit/>
          </a:bodyPr>
          <a:lstStyle>
            <a:lvl1pPr algn="ctr"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HK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群組 7"/>
          <p:cNvGrpSpPr/>
          <p:nvPr userDrawn="1"/>
        </p:nvGrpSpPr>
        <p:grpSpPr>
          <a:xfrm>
            <a:off x="5848005" y="5623976"/>
            <a:ext cx="2127100" cy="1234024"/>
            <a:chOff x="5763598" y="5589929"/>
            <a:chExt cx="2127100" cy="1234024"/>
          </a:xfrm>
        </p:grpSpPr>
        <p:grpSp>
          <p:nvGrpSpPr>
            <p:cNvPr id="9" name="群組 8"/>
            <p:cNvGrpSpPr/>
            <p:nvPr/>
          </p:nvGrpSpPr>
          <p:grpSpPr>
            <a:xfrm>
              <a:off x="5961471" y="6153467"/>
              <a:ext cx="1331986" cy="653472"/>
              <a:chOff x="5961471" y="6153467"/>
              <a:chExt cx="1331986" cy="653472"/>
            </a:xfrm>
          </p:grpSpPr>
          <p:sp>
            <p:nvSpPr>
              <p:cNvPr id="17" name="矩形 16"/>
              <p:cNvSpPr/>
              <p:nvPr/>
            </p:nvSpPr>
            <p:spPr>
              <a:xfrm rot="21237453">
                <a:off x="5961471" y="6153467"/>
                <a:ext cx="74531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>
                    <a:ln w="12700">
                      <a:noFill/>
                      <a:prstDash val="solid"/>
                    </a:ln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「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 rot="21237453">
                <a:off x="6548138" y="6222164"/>
                <a:ext cx="74531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ln w="12700">
                      <a:noFill/>
                      <a:prstDash val="solid"/>
                    </a:ln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」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5763598" y="5589929"/>
              <a:ext cx="2127100" cy="1234024"/>
              <a:chOff x="5789356" y="5602522"/>
              <a:chExt cx="2127100" cy="1234024"/>
            </a:xfrm>
          </p:grpSpPr>
          <p:sp>
            <p:nvSpPr>
              <p:cNvPr id="11" name="矩形 10"/>
              <p:cNvSpPr/>
              <p:nvPr/>
            </p:nvSpPr>
            <p:spPr>
              <a:xfrm rot="21232866">
                <a:off x="6569132" y="5636535"/>
                <a:ext cx="595035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cap="none" spc="0" dirty="0" smtClean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我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 rot="852158">
                <a:off x="7051415" y="5602522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的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 rot="21237453">
                <a:off x="5789356" y="6179268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生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 rot="280606">
                <a:off x="6334673" y="6193785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>
                    <a:ln w="12700">
                      <a:noFill/>
                      <a:prstDash val="solid"/>
                    </a:ln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活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6877510" y="6111468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日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 rot="268023">
                <a:off x="7321420" y="6251771"/>
                <a:ext cx="595036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zh-TW" altLang="en-US" sz="3200" b="1" dirty="0">
                    <a:ln w="12700">
                      <a:noFill/>
                      <a:prstDash val="solid"/>
                    </a:ln>
                    <a:solidFill>
                      <a:schemeClr val="accent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記</a:t>
                </a:r>
                <a:endParaRPr lang="zh-TW" altLang="en-US" sz="3200" b="1" cap="none" spc="0" dirty="0">
                  <a:ln w="12700">
                    <a:noFill/>
                    <a:prstDash val="solid"/>
                  </a:ln>
                  <a:solidFill>
                    <a:schemeClr val="accent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51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0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2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32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5/23/2019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37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463386"/>
            <a:ext cx="6825803" cy="129588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69" y="5841220"/>
            <a:ext cx="2845094" cy="92340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-55138" y="2291353"/>
            <a:ext cx="835275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en-US" altLang="zh-TW" sz="60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60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我的生「活」日記</a:t>
            </a:r>
            <a:r>
              <a:rPr lang="en-US" altLang="zh-TW" sz="60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 lvl="0" algn="ctr" defTabSz="685800">
              <a:lnSpc>
                <a:spcPct val="90000"/>
              </a:lnSpc>
              <a:spcBef>
                <a:spcPts val="750"/>
              </a:spcBef>
            </a:pPr>
            <a:r>
              <a:rPr lang="zh-TW" altLang="en-US" sz="6000" b="1" dirty="0" smtClean="0">
                <a:solidFill>
                  <a:srgbClr val="33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教材套使用</a:t>
            </a:r>
            <a:r>
              <a:rPr lang="zh-TW" altLang="en-US" sz="6000" b="1" dirty="0" smtClean="0">
                <a:solidFill>
                  <a:srgbClr val="33CC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</a:t>
            </a:r>
            <a:endParaRPr lang="en-US" altLang="zh-TW" sz="6000" b="1" dirty="0">
              <a:solidFill>
                <a:srgbClr val="33CC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51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accent1"/>
                </a:solidFill>
              </a:rPr>
              <a:t>功能簡介</a:t>
            </a:r>
            <a:endParaRPr lang="zh-HK" altLang="en-US" sz="4400" b="1" dirty="0">
              <a:solidFill>
                <a:schemeClr val="accent1"/>
              </a:solidFill>
            </a:endParaRPr>
          </a:p>
        </p:txBody>
      </p:sp>
      <p:pic>
        <p:nvPicPr>
          <p:cNvPr id="3074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/>
          <a:stretch/>
        </p:blipFill>
        <p:spPr bwMode="auto">
          <a:xfrm>
            <a:off x="463638" y="2112533"/>
            <a:ext cx="3094375" cy="190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/>
          <a:stretch/>
        </p:blipFill>
        <p:spPr bwMode="auto">
          <a:xfrm>
            <a:off x="4739424" y="1982813"/>
            <a:ext cx="4030499" cy="24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向左箭號 2"/>
          <p:cNvSpPr/>
          <p:nvPr/>
        </p:nvSpPr>
        <p:spPr>
          <a:xfrm rot="10800000">
            <a:off x="3662927" y="2955701"/>
            <a:ext cx="625249" cy="457200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3399FF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1672784" y="3864648"/>
            <a:ext cx="310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 smtClean="0"/>
              <a:t>透視功能</a:t>
            </a:r>
            <a:endParaRPr lang="zh-TW" altLang="en-US" sz="4400" b="1" dirty="0"/>
          </a:p>
        </p:txBody>
      </p:sp>
      <p:sp>
        <p:nvSpPr>
          <p:cNvPr id="4" name="圓角矩形 3"/>
          <p:cNvSpPr/>
          <p:nvPr/>
        </p:nvSpPr>
        <p:spPr>
          <a:xfrm>
            <a:off x="3224175" y="3065148"/>
            <a:ext cx="333840" cy="347753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2143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5270" y="102469"/>
            <a:ext cx="6531805" cy="13255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accent1"/>
                </a:solidFill>
              </a:rPr>
              <a:t>功能簡介</a:t>
            </a:r>
            <a:endParaRPr lang="zh-HK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3" name="向左箭號 2"/>
          <p:cNvSpPr/>
          <p:nvPr/>
        </p:nvSpPr>
        <p:spPr>
          <a:xfrm rot="10800000">
            <a:off x="4704740" y="2897097"/>
            <a:ext cx="625249" cy="4572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393089" y="3559851"/>
            <a:ext cx="310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 smtClean="0"/>
              <a:t>語音功能</a:t>
            </a:r>
            <a:endParaRPr lang="zh-TW" altLang="en-US" sz="4400" b="1" dirty="0"/>
          </a:p>
        </p:txBody>
      </p:sp>
      <p:pic>
        <p:nvPicPr>
          <p:cNvPr id="5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/>
          <a:stretch/>
        </p:blipFill>
        <p:spPr bwMode="auto">
          <a:xfrm>
            <a:off x="592428" y="1883932"/>
            <a:ext cx="3995698" cy="248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4142957" y="3559851"/>
            <a:ext cx="445169" cy="41608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橢圓形圖說文字 6"/>
          <p:cNvSpPr/>
          <p:nvPr/>
        </p:nvSpPr>
        <p:spPr>
          <a:xfrm>
            <a:off x="5446603" y="1512252"/>
            <a:ext cx="3065172" cy="1963379"/>
          </a:xfrm>
          <a:prstGeom prst="wedgeEllipseCallout">
            <a:avLst>
              <a:gd name="adj1" fmla="val -53186"/>
              <a:gd name="adj2" fmla="val 59876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5395453" y="1872323"/>
            <a:ext cx="310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 b="1" dirty="0" smtClean="0"/>
              <a:t>唔該，我想刷牙</a:t>
            </a:r>
            <a:r>
              <a:rPr lang="en-US" altLang="zh-TW" sz="2800" b="1" dirty="0" smtClean="0"/>
              <a:t>!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4165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2696" y="224336"/>
            <a:ext cx="6531805" cy="13255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accent1"/>
                </a:solidFill>
              </a:rPr>
              <a:t>功能簡介</a:t>
            </a:r>
            <a:endParaRPr lang="zh-HK" altLang="en-US" sz="4400" b="1" dirty="0">
              <a:solidFill>
                <a:schemeClr val="accent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0" t="27925" r="21379" b="27588"/>
          <a:stretch/>
        </p:blipFill>
        <p:spPr>
          <a:xfrm>
            <a:off x="29543" y="1831807"/>
            <a:ext cx="2185742" cy="9970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t="26820" r="5759" b="17121"/>
          <a:stretch/>
        </p:blipFill>
        <p:spPr>
          <a:xfrm>
            <a:off x="2806155" y="1392676"/>
            <a:ext cx="5100034" cy="182144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9" t="41098" r="42831" b="31727"/>
          <a:stretch/>
        </p:blipFill>
        <p:spPr>
          <a:xfrm>
            <a:off x="1125200" y="3542961"/>
            <a:ext cx="2252516" cy="119588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1" t="39170" r="40703" b="30032"/>
          <a:stretch/>
        </p:blipFill>
        <p:spPr>
          <a:xfrm>
            <a:off x="4466429" y="3580493"/>
            <a:ext cx="2413544" cy="1164180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>
            <a:off x="3500622" y="3883326"/>
            <a:ext cx="865315" cy="62428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向右箭號 9"/>
          <p:cNvSpPr/>
          <p:nvPr/>
        </p:nvSpPr>
        <p:spPr>
          <a:xfrm>
            <a:off x="2254710" y="2133849"/>
            <a:ext cx="681673" cy="45480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向右箭號 10"/>
          <p:cNvSpPr/>
          <p:nvPr/>
        </p:nvSpPr>
        <p:spPr>
          <a:xfrm rot="8249163">
            <a:off x="2662134" y="3179828"/>
            <a:ext cx="854242" cy="52939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圓角矩形 11"/>
          <p:cNvSpPr/>
          <p:nvPr/>
        </p:nvSpPr>
        <p:spPr>
          <a:xfrm>
            <a:off x="1225530" y="1959247"/>
            <a:ext cx="914710" cy="841659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圓角矩形 12"/>
          <p:cNvSpPr/>
          <p:nvPr/>
        </p:nvSpPr>
        <p:spPr>
          <a:xfrm>
            <a:off x="5375993" y="1414358"/>
            <a:ext cx="797856" cy="743915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79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creenrecorder-2019-03-28-11-35-53-49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80" y="219194"/>
            <a:ext cx="8699943" cy="489371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414" y="5429437"/>
            <a:ext cx="2053231" cy="115558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433" y="5429437"/>
            <a:ext cx="2044105" cy="1155587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2747050" y="5605344"/>
            <a:ext cx="310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 b="1" dirty="0" smtClean="0"/>
              <a:t>初階</a:t>
            </a:r>
            <a:endParaRPr lang="zh-TW" altLang="en-US" sz="2800" b="1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6306029" y="5605344"/>
            <a:ext cx="310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800" b="1" dirty="0"/>
              <a:t>進</a:t>
            </a:r>
            <a:r>
              <a:rPr lang="zh-TW" altLang="en-US" sz="2800" b="1" dirty="0" smtClean="0"/>
              <a:t>階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635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BU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069"/>
                </p14:media>
              </p:ext>
            </p:extLst>
          </p:nvPr>
        </p:nvPicPr>
        <p:blipFill rotWithShape="1">
          <a:blip r:embed="rId4"/>
          <a:srcRect t="30610" b="30704"/>
          <a:stretch/>
        </p:blipFill>
        <p:spPr>
          <a:xfrm>
            <a:off x="419768" y="334849"/>
            <a:ext cx="8447663" cy="522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6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111362" y="8201"/>
            <a:ext cx="6530975" cy="13255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功能簡介</a:t>
            </a:r>
            <a:endParaRPr lang="zh-HK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2" y="1084203"/>
            <a:ext cx="4124527" cy="23200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99" y="968133"/>
            <a:ext cx="4422001" cy="248737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85" y="3633195"/>
            <a:ext cx="5452481" cy="3067020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>
          <a:xfrm>
            <a:off x="4235889" y="1696666"/>
            <a:ext cx="710674" cy="51515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向右箭號 10"/>
          <p:cNvSpPr/>
          <p:nvPr/>
        </p:nvSpPr>
        <p:spPr>
          <a:xfrm rot="7163070">
            <a:off x="4960518" y="3197930"/>
            <a:ext cx="710674" cy="51515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657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3791" y="622558"/>
            <a:ext cx="3481652" cy="1196387"/>
          </a:xfrm>
        </p:spPr>
        <p:txBody>
          <a:bodyPr>
            <a:normAutofit fontScale="90000"/>
          </a:bodyPr>
          <a:lstStyle/>
          <a:p>
            <a:r>
              <a:rPr lang="zh-TW" altLang="en-US" sz="4400" b="1" dirty="0" smtClean="0">
                <a:solidFill>
                  <a:srgbClr val="7030A0"/>
                </a:solidFill>
              </a:rPr>
              <a:t>教學心得分享</a:t>
            </a:r>
            <a:endParaRPr lang="zh-HK" altLang="en-US" sz="44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SCREEN RECORDER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25" y="2042811"/>
            <a:ext cx="905451" cy="9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553791" y="1385988"/>
            <a:ext cx="5615188" cy="2915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TW" altLang="en-US" sz="4400" b="1" dirty="0" smtClean="0">
                <a:solidFill>
                  <a:srgbClr val="0070C0"/>
                </a:solidFill>
              </a:rPr>
              <a:t>利用螢幕錄影</a:t>
            </a:r>
            <a:r>
              <a:rPr lang="en-US" altLang="zh-TW" sz="4400" b="1" dirty="0" smtClean="0">
                <a:solidFill>
                  <a:srgbClr val="0070C0"/>
                </a:solidFill>
              </a:rPr>
              <a:t>APP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TW" altLang="en-US" sz="4400" b="1" dirty="0">
                <a:solidFill>
                  <a:srgbClr val="0070C0"/>
                </a:solidFill>
              </a:rPr>
              <a:t>步驟圖不宜</a:t>
            </a:r>
            <a:r>
              <a:rPr lang="zh-TW" altLang="en-US" sz="4400" b="1" dirty="0" smtClean="0">
                <a:solidFill>
                  <a:srgbClr val="0070C0"/>
                </a:solidFill>
              </a:rPr>
              <a:t>過</a:t>
            </a:r>
            <a:r>
              <a:rPr lang="zh-TW" altLang="en-US" sz="4400" b="1" dirty="0">
                <a:solidFill>
                  <a:srgbClr val="0070C0"/>
                </a:solidFill>
              </a:rPr>
              <a:t>大</a:t>
            </a:r>
            <a:endParaRPr lang="en-US" altLang="zh-TW" sz="44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0" y="3792351"/>
            <a:ext cx="4290729" cy="281200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30" y="3572257"/>
            <a:ext cx="4290729" cy="281200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16" y="928153"/>
            <a:ext cx="4290729" cy="281200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3" y="1028356"/>
            <a:ext cx="4290729" cy="281200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8130" y="158917"/>
            <a:ext cx="7886700" cy="793229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教材套內容</a:t>
            </a:r>
            <a:endParaRPr lang="zh-HK" altLang="en-US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圖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" t="30334" r="4990" b="53342"/>
          <a:stretch>
            <a:fillRect/>
          </a:stretch>
        </p:blipFill>
        <p:spPr bwMode="auto">
          <a:xfrm rot="21356905">
            <a:off x="5677950" y="1496990"/>
            <a:ext cx="2317367" cy="73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工具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0180">
            <a:off x="981267" y="1857194"/>
            <a:ext cx="1151886" cy="1188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標題 1"/>
          <p:cNvSpPr txBox="1">
            <a:spLocks/>
          </p:cNvSpPr>
          <p:nvPr/>
        </p:nvSpPr>
        <p:spPr>
          <a:xfrm rot="687115">
            <a:off x="2220472" y="1736460"/>
            <a:ext cx="1876273" cy="1195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工具書</a:t>
            </a:r>
            <a:endParaRPr lang="zh-HK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標題 1"/>
          <p:cNvSpPr txBox="1">
            <a:spLocks/>
          </p:cNvSpPr>
          <p:nvPr/>
        </p:nvSpPr>
        <p:spPr>
          <a:xfrm rot="21016059">
            <a:off x="5901694" y="2042888"/>
            <a:ext cx="1876273" cy="1195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圖卡</a:t>
            </a:r>
            <a:endParaRPr lang="zh-HK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標題 1"/>
          <p:cNvSpPr txBox="1">
            <a:spLocks/>
          </p:cNvSpPr>
          <p:nvPr/>
        </p:nvSpPr>
        <p:spPr>
          <a:xfrm>
            <a:off x="803504" y="5004016"/>
            <a:ext cx="2555807" cy="1195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</a:t>
            </a:r>
            <a:endParaRPr lang="zh-HK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5301266" y="3903387"/>
            <a:ext cx="2536459" cy="1195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電子平台</a:t>
            </a:r>
            <a:endParaRPr lang="zh-HK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788251" y="3988121"/>
            <a:ext cx="3319939" cy="1424816"/>
            <a:chOff x="5014927" y="1164993"/>
            <a:chExt cx="3319939" cy="142481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927" y="1562096"/>
              <a:ext cx="1570552" cy="883435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39796">
              <a:off x="6603356" y="1164993"/>
              <a:ext cx="1103511" cy="740855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245637">
              <a:off x="7146593" y="1772024"/>
              <a:ext cx="1188273" cy="817785"/>
            </a:xfrm>
            <a:prstGeom prst="rect">
              <a:avLst/>
            </a:prstGeom>
          </p:spPr>
        </p:pic>
      </p:grpSp>
      <p:pic>
        <p:nvPicPr>
          <p:cNvPr id="1030" name="Picture 6" descr="ç¸éåç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985" y="4673487"/>
            <a:ext cx="1216856" cy="121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ç¸éåç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2403">
            <a:off x="6942301" y="4825800"/>
            <a:ext cx="783527" cy="78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標題 1"/>
          <p:cNvSpPr txBox="1">
            <a:spLocks/>
          </p:cNvSpPr>
          <p:nvPr/>
        </p:nvSpPr>
        <p:spPr>
          <a:xfrm>
            <a:off x="4770967" y="5786566"/>
            <a:ext cx="3977685" cy="1195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電子平台只供陳南昌師生使用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98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6" t="36377" r="26577" b="49588"/>
          <a:stretch/>
        </p:blipFill>
        <p:spPr>
          <a:xfrm>
            <a:off x="346262" y="1424260"/>
            <a:ext cx="1453440" cy="155735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1" t="36827" r="2976" b="49840"/>
          <a:stretch/>
        </p:blipFill>
        <p:spPr>
          <a:xfrm>
            <a:off x="1766852" y="1653601"/>
            <a:ext cx="1403902" cy="142262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/>
          <a:srcRect l="49457" t="53649" r="28306"/>
          <a:stretch/>
        </p:blipFill>
        <p:spPr>
          <a:xfrm>
            <a:off x="5280338" y="2844314"/>
            <a:ext cx="1440397" cy="154308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/>
          <a:srcRect t="35090" r="73560" b="33752"/>
          <a:stretch/>
        </p:blipFill>
        <p:spPr>
          <a:xfrm>
            <a:off x="3090837" y="1283968"/>
            <a:ext cx="1700834" cy="158010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l="49084" t="36216" r="28017" b="34591"/>
          <a:stretch/>
        </p:blipFill>
        <p:spPr>
          <a:xfrm>
            <a:off x="6223675" y="1188393"/>
            <a:ext cx="1371297" cy="137823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/>
          <a:srcRect l="72776" t="37226" r="4134" b="33424"/>
          <a:stretch/>
        </p:blipFill>
        <p:spPr>
          <a:xfrm>
            <a:off x="267135" y="3170829"/>
            <a:ext cx="1499717" cy="150286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24557" t="35193" r="50961" b="34130"/>
          <a:stretch/>
        </p:blipFill>
        <p:spPr>
          <a:xfrm>
            <a:off x="4667032" y="1363316"/>
            <a:ext cx="1482940" cy="14649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-1" t="53180" r="72931"/>
          <a:stretch/>
        </p:blipFill>
        <p:spPr>
          <a:xfrm>
            <a:off x="1831154" y="3234960"/>
            <a:ext cx="1824039" cy="162147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/>
          <a:srcRect l="25384" t="53649" r="51396" b="-1673"/>
          <a:stretch/>
        </p:blipFill>
        <p:spPr>
          <a:xfrm>
            <a:off x="3649591" y="3170829"/>
            <a:ext cx="1484173" cy="1577634"/>
          </a:xfrm>
          <a:prstGeom prst="rect">
            <a:avLst/>
          </a:prstGeom>
        </p:spPr>
      </p:pic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2605116" y="474662"/>
            <a:ext cx="2528648" cy="793229"/>
          </a:xfrm>
        </p:spPr>
        <p:txBody>
          <a:bodyPr>
            <a:normAutofit/>
          </a:bodyPr>
          <a:lstStyle/>
          <a:p>
            <a:pPr algn="l"/>
            <a:r>
              <a:rPr lang="zh-TW" altLang="en-US" sz="4400" b="1" dirty="0" smtClean="0"/>
              <a:t>學習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內容</a:t>
            </a:r>
            <a:endParaRPr lang="zh-HK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18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39646" y="628519"/>
            <a:ext cx="3481652" cy="1196387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7030A0"/>
                </a:solidFill>
              </a:rPr>
              <a:t>工具書</a:t>
            </a:r>
            <a:endParaRPr lang="zh-HK" altLang="en-US" sz="4400" b="1" dirty="0">
              <a:solidFill>
                <a:srgbClr val="7030A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07" y="1633346"/>
            <a:ext cx="6576958" cy="3299262"/>
          </a:xfrm>
          <a:prstGeom prst="rect">
            <a:avLst/>
          </a:prstGeom>
        </p:spPr>
      </p:pic>
      <p:cxnSp>
        <p:nvCxnSpPr>
          <p:cNvPr id="9" name="直線接點 8"/>
          <p:cNvCxnSpPr/>
          <p:nvPr/>
        </p:nvCxnSpPr>
        <p:spPr>
          <a:xfrm>
            <a:off x="4514149" y="1041837"/>
            <a:ext cx="77273" cy="4919730"/>
          </a:xfrm>
          <a:prstGeom prst="line">
            <a:avLst/>
          </a:prstGeom>
          <a:ln w="7620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909143" y="3501702"/>
            <a:ext cx="7287284" cy="6810"/>
          </a:xfrm>
          <a:prstGeom prst="line">
            <a:avLst/>
          </a:prstGeom>
          <a:ln w="76200"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標題 1"/>
          <p:cNvSpPr txBox="1">
            <a:spLocks/>
          </p:cNvSpPr>
          <p:nvPr/>
        </p:nvSpPr>
        <p:spPr>
          <a:xfrm rot="234824">
            <a:off x="7158920" y="1081807"/>
            <a:ext cx="1195859" cy="720973"/>
          </a:xfrm>
          <a:prstGeom prst="rect">
            <a:avLst/>
          </a:prstGeom>
          <a:solidFill>
            <a:srgbClr val="FFFFB9"/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400" b="1" dirty="0" smtClean="0"/>
              <a:t>3.</a:t>
            </a:r>
            <a:r>
              <a:rPr lang="zh-TW" altLang="en-US" sz="2400" b="1" dirty="0" smtClean="0"/>
              <a:t>步驟</a:t>
            </a:r>
            <a:endParaRPr lang="zh-TW" altLang="en-US" sz="2400" b="1" dirty="0"/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 rot="20790596">
            <a:off x="253165" y="2290428"/>
            <a:ext cx="1195859" cy="720973"/>
          </a:xfrm>
          <a:prstGeom prst="rect">
            <a:avLst/>
          </a:prstGeom>
          <a:solidFill>
            <a:srgbClr val="FFFFB9"/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400" b="1" dirty="0" smtClean="0"/>
              <a:t>1.</a:t>
            </a:r>
            <a:r>
              <a:rPr lang="zh-TW" altLang="en-US" sz="2400" b="1" dirty="0" smtClean="0"/>
              <a:t>情境</a:t>
            </a:r>
            <a:endParaRPr lang="zh-TW" altLang="en-US" sz="2400" b="1" dirty="0"/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 rot="441078">
            <a:off x="7677644" y="4062528"/>
            <a:ext cx="1195859" cy="720973"/>
          </a:xfrm>
          <a:prstGeom prst="rect">
            <a:avLst/>
          </a:prstGeom>
          <a:solidFill>
            <a:srgbClr val="FFFFB9"/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400" b="1" dirty="0"/>
              <a:t>4</a:t>
            </a:r>
            <a:r>
              <a:rPr lang="en-US" altLang="zh-TW" sz="2400" b="1" dirty="0" smtClean="0"/>
              <a:t>.</a:t>
            </a:r>
            <a:r>
              <a:rPr lang="zh-TW" altLang="en-US" sz="2400" b="1" dirty="0" smtClean="0"/>
              <a:t>溝通</a:t>
            </a:r>
            <a:endParaRPr lang="zh-TW" altLang="en-US" sz="2400" b="1" dirty="0"/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 rot="21111651">
            <a:off x="183661" y="4036780"/>
            <a:ext cx="1801489" cy="720973"/>
          </a:xfrm>
          <a:prstGeom prst="rect">
            <a:avLst/>
          </a:prstGeom>
          <a:solidFill>
            <a:srgbClr val="FFFFB9"/>
          </a:solidFill>
          <a:ln w="3810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2400" b="1" dirty="0"/>
              <a:t>2</a:t>
            </a:r>
            <a:r>
              <a:rPr lang="en-US" altLang="zh-TW" sz="2400" b="1" dirty="0" smtClean="0"/>
              <a:t>.</a:t>
            </a:r>
            <a:r>
              <a:rPr lang="zh-TW" altLang="en-US" sz="2400" b="1" dirty="0" smtClean="0"/>
              <a:t>所需物品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468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9121" y="344151"/>
            <a:ext cx="3481652" cy="1196387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7030A0"/>
                </a:solidFill>
              </a:rPr>
              <a:t>圖卡</a:t>
            </a:r>
            <a:endParaRPr lang="zh-HK" altLang="en-US" sz="4400" b="1" dirty="0">
              <a:solidFill>
                <a:srgbClr val="7030A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1" t="31248" r="31561"/>
          <a:stretch/>
        </p:blipFill>
        <p:spPr>
          <a:xfrm>
            <a:off x="2981509" y="1594601"/>
            <a:ext cx="2073500" cy="2229821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4095583" y="2657290"/>
            <a:ext cx="775799" cy="721217"/>
          </a:xfrm>
          <a:prstGeom prst="round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388">
            <a:off x="5408230" y="881701"/>
            <a:ext cx="1393660" cy="1425799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3242460" y="2657290"/>
            <a:ext cx="775799" cy="721217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向右箭號 9"/>
          <p:cNvSpPr/>
          <p:nvPr/>
        </p:nvSpPr>
        <p:spPr>
          <a:xfrm rot="12670043">
            <a:off x="4915689" y="3120929"/>
            <a:ext cx="710674" cy="51515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向右箭號 10"/>
          <p:cNvSpPr/>
          <p:nvPr/>
        </p:nvSpPr>
        <p:spPr>
          <a:xfrm rot="21431438">
            <a:off x="2285812" y="2690253"/>
            <a:ext cx="872940" cy="71007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0" y="2355116"/>
            <a:ext cx="2652006" cy="2062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 smtClean="0"/>
              <a:t>語音</a:t>
            </a:r>
            <a:endParaRPr lang="en-US" altLang="zh-TW" sz="4400" b="1" dirty="0" smtClean="0"/>
          </a:p>
          <a:p>
            <a:r>
              <a:rPr lang="en-US" altLang="zh-TW" sz="4400" b="1" dirty="0" smtClean="0"/>
              <a:t>(</a:t>
            </a:r>
            <a:r>
              <a:rPr lang="zh-TW" altLang="en-US" sz="4400" b="1" dirty="0" smtClean="0"/>
              <a:t>物品名稱</a:t>
            </a:r>
            <a:r>
              <a:rPr lang="en-US" altLang="zh-TW" sz="4400" b="1" dirty="0" smtClean="0"/>
              <a:t>)</a:t>
            </a:r>
            <a:endParaRPr lang="zh-TW" altLang="en-US" sz="4400" b="1" dirty="0"/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5480243" y="2408170"/>
            <a:ext cx="2652006" cy="2062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 smtClean="0"/>
              <a:t>動作</a:t>
            </a:r>
            <a:endParaRPr lang="en-US" altLang="zh-TW" sz="4400" b="1" dirty="0" smtClean="0"/>
          </a:p>
          <a:p>
            <a:r>
              <a:rPr lang="en-US" altLang="zh-TW" sz="4400" b="1" dirty="0" smtClean="0"/>
              <a:t>(</a:t>
            </a:r>
            <a:r>
              <a:rPr lang="zh-TW" altLang="en-US" sz="4400" b="1" dirty="0" smtClean="0"/>
              <a:t>物品用途</a:t>
            </a:r>
            <a:r>
              <a:rPr lang="en-US" altLang="zh-TW" sz="4400" b="1" dirty="0" smtClean="0"/>
              <a:t>)</a:t>
            </a:r>
            <a:endParaRPr lang="zh-TW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7873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-143280"/>
            <a:ext cx="6532563" cy="13255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電子平台</a:t>
            </a:r>
            <a:endParaRPr lang="zh-HK" altLang="en-US" sz="4400" b="1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845020" y="885370"/>
            <a:ext cx="4520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400" b="1" dirty="0" smtClean="0"/>
              <a:t>以折線圖紀錄最近十次的成績</a:t>
            </a:r>
            <a:endParaRPr lang="zh-TW" altLang="en-US" sz="2400" b="1" dirty="0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4102597" y="3898139"/>
            <a:ext cx="4520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2400" b="1" dirty="0" smtClean="0"/>
              <a:t>每一個遊戲，玩過三次以上便會紀錄當中成績，再以圓形圖</a:t>
            </a:r>
            <a:r>
              <a:rPr lang="zh-TW" altLang="en-US" sz="2400" b="1" dirty="0" smtClean="0"/>
              <a:t>紀錄</a:t>
            </a:r>
            <a:endParaRPr lang="zh-TW" altLang="en-US" sz="2400" b="1" dirty="0"/>
          </a:p>
        </p:txBody>
      </p:sp>
      <p:graphicFrame>
        <p:nvGraphicFramePr>
          <p:cNvPr id="9" name="圖表 8"/>
          <p:cNvGraphicFramePr/>
          <p:nvPr>
            <p:extLst>
              <p:ext uri="{D42A27DB-BD31-4B8C-83A1-F6EECF244321}">
                <p14:modId xmlns:p14="http://schemas.microsoft.com/office/powerpoint/2010/main" val="607356951"/>
              </p:ext>
            </p:extLst>
          </p:nvPr>
        </p:nvGraphicFramePr>
        <p:xfrm>
          <a:off x="643588" y="1182283"/>
          <a:ext cx="3062646" cy="1805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圖表 11"/>
          <p:cNvGraphicFramePr/>
          <p:nvPr>
            <p:extLst>
              <p:ext uri="{D42A27DB-BD31-4B8C-83A1-F6EECF244321}">
                <p14:modId xmlns:p14="http://schemas.microsoft.com/office/powerpoint/2010/main" val="3970691662"/>
              </p:ext>
            </p:extLst>
          </p:nvPr>
        </p:nvGraphicFramePr>
        <p:xfrm>
          <a:off x="643588" y="3751976"/>
          <a:ext cx="3062646" cy="1933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788860" y="5306868"/>
            <a:ext cx="917374" cy="37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41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412278" y="521593"/>
            <a:ext cx="6531805" cy="13255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accent1"/>
                </a:solidFill>
              </a:rPr>
              <a:t>應用程式功能簡介</a:t>
            </a:r>
            <a:endParaRPr lang="zh-HK" altLang="en-US" sz="4400" b="1" dirty="0">
              <a:solidFill>
                <a:schemeClr val="accent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4" y="1882578"/>
            <a:ext cx="3623872" cy="1940743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3512195" y="3111374"/>
            <a:ext cx="594047" cy="586483"/>
          </a:xfrm>
          <a:prstGeom prst="roundRect">
            <a:avLst/>
          </a:prstGeom>
          <a:noFill/>
          <a:ln w="762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92" y="1882579"/>
            <a:ext cx="3623870" cy="1940743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>
          <a:xfrm rot="7305658">
            <a:off x="5499123" y="1542885"/>
            <a:ext cx="854242" cy="529390"/>
          </a:xfrm>
          <a:prstGeom prst="rightArrow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圓角矩形 10"/>
          <p:cNvSpPr/>
          <p:nvPr/>
        </p:nvSpPr>
        <p:spPr>
          <a:xfrm>
            <a:off x="5168261" y="2398488"/>
            <a:ext cx="904532" cy="957114"/>
          </a:xfrm>
          <a:prstGeom prst="roundRect">
            <a:avLst/>
          </a:prstGeom>
          <a:noFill/>
          <a:ln w="762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grpSp>
        <p:nvGrpSpPr>
          <p:cNvPr id="15" name="群組 14"/>
          <p:cNvGrpSpPr/>
          <p:nvPr/>
        </p:nvGrpSpPr>
        <p:grpSpPr>
          <a:xfrm>
            <a:off x="4887402" y="3879873"/>
            <a:ext cx="2132934" cy="1049404"/>
            <a:chOff x="4887402" y="3457950"/>
            <a:chExt cx="2132934" cy="1049404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09" t="15162" r="6733" b="15852"/>
            <a:stretch/>
          </p:blipFill>
          <p:spPr>
            <a:xfrm rot="16200000">
              <a:off x="5429167" y="2916185"/>
              <a:ext cx="1049404" cy="2132934"/>
            </a:xfrm>
            <a:prstGeom prst="rect">
              <a:avLst/>
            </a:prstGeom>
          </p:spPr>
        </p:pic>
        <p:pic>
          <p:nvPicPr>
            <p:cNvPr id="13" name="圖片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113" y="3571048"/>
              <a:ext cx="1579528" cy="833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1462712" y="3879873"/>
            <a:ext cx="2132934" cy="1049404"/>
            <a:chOff x="683720" y="3513877"/>
            <a:chExt cx="2132934" cy="104940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09" t="15162" r="6733" b="15852"/>
            <a:stretch/>
          </p:blipFill>
          <p:spPr>
            <a:xfrm rot="16200000">
              <a:off x="1225485" y="2972112"/>
              <a:ext cx="1049404" cy="2132934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5" t="9389" r="14414" b="41033"/>
            <a:stretch/>
          </p:blipFill>
          <p:spPr>
            <a:xfrm>
              <a:off x="947534" y="3584720"/>
              <a:ext cx="1605305" cy="907718"/>
            </a:xfrm>
            <a:prstGeom prst="rect">
              <a:avLst/>
            </a:prstGeom>
          </p:spPr>
        </p:pic>
      </p:grpSp>
      <p:sp>
        <p:nvSpPr>
          <p:cNvPr id="14" name="向右箭號 13"/>
          <p:cNvSpPr/>
          <p:nvPr/>
        </p:nvSpPr>
        <p:spPr>
          <a:xfrm>
            <a:off x="3859461" y="4158875"/>
            <a:ext cx="854242" cy="529390"/>
          </a:xfrm>
          <a:prstGeom prst="rightArrow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0421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"/>
          <a:stretch/>
        </p:blipFill>
        <p:spPr>
          <a:xfrm>
            <a:off x="2344158" y="2023191"/>
            <a:ext cx="5221313" cy="3200191"/>
          </a:xfrm>
          <a:prstGeom prst="rect">
            <a:avLst/>
          </a:prstGeom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870796" y="5532437"/>
            <a:ext cx="39849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 smtClean="0"/>
              <a:t>下一個步驟</a:t>
            </a:r>
            <a:endParaRPr lang="zh-TW" altLang="en-US" sz="4400" b="1" dirty="0"/>
          </a:p>
        </p:txBody>
      </p:sp>
      <p:sp>
        <p:nvSpPr>
          <p:cNvPr id="9" name="圓角矩形 8"/>
          <p:cNvSpPr/>
          <p:nvPr/>
        </p:nvSpPr>
        <p:spPr>
          <a:xfrm>
            <a:off x="7073092" y="4834521"/>
            <a:ext cx="445169" cy="41608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10" name="向左箭號 9"/>
          <p:cNvSpPr/>
          <p:nvPr/>
        </p:nvSpPr>
        <p:spPr>
          <a:xfrm rot="16383638">
            <a:off x="6898493" y="5346387"/>
            <a:ext cx="625249" cy="45720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2" name="圓角矩形 11"/>
          <p:cNvSpPr/>
          <p:nvPr/>
        </p:nvSpPr>
        <p:spPr>
          <a:xfrm>
            <a:off x="2383132" y="4807301"/>
            <a:ext cx="445169" cy="416081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3" name="向左箭號 12"/>
          <p:cNvSpPr/>
          <p:nvPr/>
        </p:nvSpPr>
        <p:spPr>
          <a:xfrm rot="18199077">
            <a:off x="1810552" y="4994782"/>
            <a:ext cx="625249" cy="457200"/>
          </a:xfrm>
          <a:prstGeom prst="leftArrow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28134" y="5330729"/>
            <a:ext cx="310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 smtClean="0">
                <a:solidFill>
                  <a:srgbClr val="002060"/>
                </a:solidFill>
              </a:rPr>
              <a:t>重新再做</a:t>
            </a:r>
            <a:endParaRPr lang="zh-TW" altLang="en-US" sz="4400" b="1" dirty="0">
              <a:solidFill>
                <a:srgbClr val="002060"/>
              </a:solidFill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403424" y="2066599"/>
            <a:ext cx="445169" cy="416081"/>
          </a:xfrm>
          <a:prstGeom prst="roundRect">
            <a:avLst/>
          </a:prstGeom>
          <a:noFill/>
          <a:ln w="5715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向左箭號 15"/>
          <p:cNvSpPr/>
          <p:nvPr/>
        </p:nvSpPr>
        <p:spPr>
          <a:xfrm>
            <a:off x="1671699" y="2066599"/>
            <a:ext cx="625249" cy="457200"/>
          </a:xfrm>
          <a:prstGeom prst="leftArrow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標題 1"/>
          <p:cNvSpPr txBox="1">
            <a:spLocks/>
          </p:cNvSpPr>
          <p:nvPr/>
        </p:nvSpPr>
        <p:spPr>
          <a:xfrm>
            <a:off x="-26091" y="1598473"/>
            <a:ext cx="21562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 smtClean="0">
                <a:solidFill>
                  <a:srgbClr val="002060"/>
                </a:solidFill>
              </a:rPr>
              <a:t>返回</a:t>
            </a:r>
            <a:endParaRPr lang="zh-TW" altLang="en-US" sz="4400" b="1" dirty="0">
              <a:solidFill>
                <a:srgbClr val="002060"/>
              </a:solidFill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7073092" y="2023191"/>
            <a:ext cx="445169" cy="416081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chemeClr val="accent1"/>
              </a:solidFill>
            </a:endParaRPr>
          </a:p>
        </p:txBody>
      </p:sp>
      <p:sp>
        <p:nvSpPr>
          <p:cNvPr id="19" name="標題 1"/>
          <p:cNvSpPr txBox="1">
            <a:spLocks/>
          </p:cNvSpPr>
          <p:nvPr/>
        </p:nvSpPr>
        <p:spPr>
          <a:xfrm>
            <a:off x="5196119" y="620648"/>
            <a:ext cx="39849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 smtClean="0">
                <a:solidFill>
                  <a:srgbClr val="002060"/>
                </a:solidFill>
              </a:rPr>
              <a:t>使用教學</a:t>
            </a:r>
            <a:r>
              <a:rPr lang="en-US" altLang="zh-TW" sz="4400" b="1" dirty="0" smtClean="0">
                <a:solidFill>
                  <a:srgbClr val="002060"/>
                </a:solidFill>
              </a:rPr>
              <a:t>/</a:t>
            </a:r>
            <a:r>
              <a:rPr lang="zh-TW" altLang="en-US" sz="4400" b="1" dirty="0" smtClean="0">
                <a:solidFill>
                  <a:srgbClr val="002060"/>
                </a:solidFill>
              </a:rPr>
              <a:t>工具書下載連結</a:t>
            </a:r>
            <a:endParaRPr lang="zh-TW" altLang="en-US" sz="4400" b="1" dirty="0">
              <a:solidFill>
                <a:srgbClr val="002060"/>
              </a:solidFill>
            </a:endParaRPr>
          </a:p>
        </p:txBody>
      </p:sp>
      <p:sp>
        <p:nvSpPr>
          <p:cNvPr id="20" name="向左箭號 19"/>
          <p:cNvSpPr/>
          <p:nvPr/>
        </p:nvSpPr>
        <p:spPr>
          <a:xfrm rot="8556839">
            <a:off x="7530660" y="1872138"/>
            <a:ext cx="625249" cy="4572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541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9418" y="127979"/>
            <a:ext cx="6531805" cy="1325563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accent1"/>
                </a:solidFill>
              </a:rPr>
              <a:t>功能簡介</a:t>
            </a:r>
            <a:endParaRPr lang="zh-HK" altLang="en-US" sz="4400" b="1" dirty="0">
              <a:solidFill>
                <a:schemeClr val="accent1"/>
              </a:solidFill>
            </a:endParaRPr>
          </a:p>
        </p:txBody>
      </p:sp>
      <p:sp>
        <p:nvSpPr>
          <p:cNvPr id="3" name="向左箭號 2"/>
          <p:cNvSpPr/>
          <p:nvPr/>
        </p:nvSpPr>
        <p:spPr>
          <a:xfrm rot="10800000">
            <a:off x="4290655" y="2839792"/>
            <a:ext cx="625249" cy="457200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9900CC"/>
              </a:solidFill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3479775" y="3432672"/>
            <a:ext cx="38244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HK" altLang="en-US" sz="3300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4400" b="1" dirty="0" smtClean="0"/>
              <a:t>開</a:t>
            </a:r>
            <a:r>
              <a:rPr lang="en-US" altLang="zh-TW" sz="4400" b="1" dirty="0" smtClean="0"/>
              <a:t>/</a:t>
            </a:r>
            <a:r>
              <a:rPr lang="zh-TW" altLang="en-US" sz="4400" b="1" dirty="0" smtClean="0"/>
              <a:t>關背景功能</a:t>
            </a:r>
            <a:endParaRPr lang="zh-TW" altLang="en-US" sz="4400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37458" t="32401" r="35105" b="37788"/>
          <a:stretch/>
        </p:blipFill>
        <p:spPr>
          <a:xfrm>
            <a:off x="605307" y="1510419"/>
            <a:ext cx="3509239" cy="214382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37731" t="32903" r="35070" b="37536"/>
          <a:stretch/>
        </p:blipFill>
        <p:spPr>
          <a:xfrm>
            <a:off x="5254580" y="1510419"/>
            <a:ext cx="3511598" cy="2145800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3751201" y="2962140"/>
            <a:ext cx="368240" cy="325354"/>
          </a:xfrm>
          <a:prstGeom prst="roundRect">
            <a:avLst/>
          </a:prstGeom>
          <a:noFill/>
          <a:ln w="5715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1223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5893</TotalTime>
  <Words>169</Words>
  <Application>Microsoft Office PowerPoint</Application>
  <PresentationFormat>如螢幕大小 (4:3)</PresentationFormat>
  <Paragraphs>44</Paragraphs>
  <Slides>16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2" baseType="lpstr"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教材套內容</vt:lpstr>
      <vt:lpstr>學習內容</vt:lpstr>
      <vt:lpstr>工具書</vt:lpstr>
      <vt:lpstr>圖卡</vt:lpstr>
      <vt:lpstr>電子平台</vt:lpstr>
      <vt:lpstr>應用程式功能簡介</vt:lpstr>
      <vt:lpstr>PowerPoint 簡報</vt:lpstr>
      <vt:lpstr>功能簡介</vt:lpstr>
      <vt:lpstr>功能簡介</vt:lpstr>
      <vt:lpstr>功能簡介</vt:lpstr>
      <vt:lpstr>功能簡介</vt:lpstr>
      <vt:lpstr>PowerPoint 簡報</vt:lpstr>
      <vt:lpstr>PowerPoint 簡報</vt:lpstr>
      <vt:lpstr>功能簡介</vt:lpstr>
      <vt:lpstr>教學心得分享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《我的生「活」日記》</dc:title>
  <dc:creator>wing yan wong</dc:creator>
  <cp:lastModifiedBy>wing yan wong</cp:lastModifiedBy>
  <cp:revision>140</cp:revision>
  <cp:lastPrinted>2019-04-10T02:25:59Z</cp:lastPrinted>
  <dcterms:created xsi:type="dcterms:W3CDTF">2019-01-27T09:54:37Z</dcterms:created>
  <dcterms:modified xsi:type="dcterms:W3CDTF">2019-05-24T09:44:57Z</dcterms:modified>
</cp:coreProperties>
</file>